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98" r:id="rId2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33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8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41E924-EC8F-4232-8D7C-56EC8F98A9B9}" type="datetimeFigureOut">
              <a:rPr lang="sv-SE" smtClean="0"/>
              <a:t>2026-06-08</a:t>
            </a:fld>
            <a:endParaRPr lang="sv-S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891F60-D33A-4FC5-9383-0C414E1D5A5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342142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ECBC8F-16C3-FDBA-7F15-BE5E30E2EE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7D2B38B-13FF-FB67-AB78-B10D7827FC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FEC032F-82D5-7D10-DC9D-39F1EF807D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5B7E2C-20E7-8FFF-A857-0C4D20A98BA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5495DA-F629-A843-8F36-260CB1A66D7A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655817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838200" y="2016000"/>
            <a:ext cx="5181600" cy="4351339"/>
          </a:xfrm>
        </p:spPr>
        <p:txBody>
          <a:bodyPr/>
          <a:lstStyle>
            <a:lvl1pPr>
              <a:defRPr/>
            </a:lvl1pPr>
            <a:lvl2pPr marL="686383" indent="-230394">
              <a:buFont typeface="Arial" panose="020B0604020202020204" pitchFamily="34" charset="0"/>
              <a:buChar char="•"/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72200" y="2016000"/>
            <a:ext cx="5181600" cy="4351339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91248ACD-5A26-40C9-BE31-B94FDC7569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F27F3-37DC-46D4-AB5A-2D7A7E6DC60E}" type="datetimeFigureOut">
              <a:rPr lang="sv-SE" smtClean="0"/>
              <a:pPr/>
              <a:t>2026-06-08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12FA1264-75AD-4725-BD8C-C52E22CECC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E19E382B-5226-419F-9E67-6D0EFF7AF0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43849-357C-4F5A-B185-38CBD0D159A9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113719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2016000"/>
            <a:ext cx="10515600" cy="4351339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07C1A96-4664-4E66-B3DE-EC577D8F84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F27F3-37DC-46D4-AB5A-2D7A7E6DC60E}" type="datetimeFigureOut">
              <a:rPr lang="sv-SE" smtClean="0"/>
              <a:pPr/>
              <a:t>2026-06-08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8206558-F78B-4C69-9317-DAB139CE4A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2C03657-0052-439B-8622-2F124ABF6B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43849-357C-4F5A-B185-38CBD0D159A9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180113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B61476AB-4650-48D6-90D3-7321A1F49B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F27F3-37DC-46D4-AB5A-2D7A7E6DC60E}" type="datetimeFigureOut">
              <a:rPr lang="sv-SE" smtClean="0"/>
              <a:pPr/>
              <a:t>2026-06-08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AD99A9EA-49B3-4344-95D4-A44047949A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88CE175A-E3D4-4DAF-B510-4192288695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43849-357C-4F5A-B185-38CBD0D159A9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298566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796CCA1A-7749-44B5-B777-987C9590F9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F27F3-37DC-46D4-AB5A-2D7A7E6DC60E}" type="datetimeFigureOut">
              <a:rPr lang="sv-SE" smtClean="0"/>
              <a:pPr/>
              <a:t>2026-06-08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F58EBCED-FFA7-4603-9BD3-41CAA5E9BE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4958A9CD-4D2B-4C49-93B4-C3776F465E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43849-357C-4F5A-B185-38CBD0D159A9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951953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>
            <a:extLst>
              <a:ext uri="{FF2B5EF4-FFF2-40B4-BE49-F238E27FC236}">
                <a16:creationId xmlns:a16="http://schemas.microsoft.com/office/drawing/2014/main" id="{F173E37C-4DB3-E143-9025-DD8F7842212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alphaModFix am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97152" y="3001235"/>
            <a:ext cx="3894849" cy="3856765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1" y="567880"/>
            <a:ext cx="9541476" cy="1325563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2016000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Redigera format för bakgrundstext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7A44FBF8-14D5-E244-8F3F-F843EAA0C0BB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42372" y="365249"/>
            <a:ext cx="1152755" cy="201152"/>
          </a:xfrm>
          <a:prstGeom prst="rect">
            <a:avLst/>
          </a:prstGeom>
        </p:spPr>
      </p:pic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BBD4A15-26CF-4D1D-BD64-B0BF6ED556A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432001"/>
            <a:ext cx="27432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67">
                <a:solidFill>
                  <a:schemeClr val="tx1"/>
                </a:solidFill>
              </a:defRPr>
            </a:lvl1pPr>
          </a:lstStyle>
          <a:p>
            <a:fld id="{CE4F27F3-37DC-46D4-AB5A-2D7A7E6DC60E}" type="datetimeFigureOut">
              <a:rPr lang="sv-SE" smtClean="0"/>
              <a:pPr/>
              <a:t>2026-06-08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25231A28-A465-4411-9FC8-6F15926526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32001"/>
            <a:ext cx="41148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67">
                <a:solidFill>
                  <a:schemeClr val="tx1"/>
                </a:solidFill>
              </a:defRPr>
            </a:lvl1pPr>
          </a:lstStyle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A476E8A8-37C8-4B7D-AFB0-33ED8DB895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432001"/>
            <a:ext cx="27432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67">
                <a:solidFill>
                  <a:schemeClr val="tx1"/>
                </a:solidFill>
              </a:defRPr>
            </a:lvl1pPr>
          </a:lstStyle>
          <a:p>
            <a:fld id="{6F243849-357C-4F5A-B185-38CBD0D159A9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3761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000" b="1" i="0" kern="1200" baseline="0">
          <a:solidFill>
            <a:schemeClr val="accent5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100000"/>
        </a:lnSpc>
        <a:spcBef>
          <a:spcPts val="0"/>
        </a:spcBef>
        <a:spcAft>
          <a:spcPts val="8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104ED8-540C-ECDF-54D9-D887264D96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8CC423EF-C198-CBBD-98FF-53E0ED272395}"/>
              </a:ext>
            </a:extLst>
          </p:cNvPr>
          <p:cNvSpPr txBox="1"/>
          <p:nvPr/>
        </p:nvSpPr>
        <p:spPr>
          <a:xfrm rot="16200000">
            <a:off x="-2005554" y="3386709"/>
            <a:ext cx="5246488" cy="58477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WP1 </a:t>
            </a:r>
            <a:r>
              <a:rPr kumimoji="0" lang="sv-SE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Coordination and </a:t>
            </a:r>
          </a:p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         Dissemination </a:t>
            </a:r>
            <a:r>
              <a:rPr kumimoji="0" lang="sv-SE" sz="14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NTO-2</a:t>
            </a:r>
            <a:endParaRPr kumimoji="0" lang="en-US" sz="1400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7E270ADE-1DB2-4320-4ED6-C5049F52C301}"/>
              </a:ext>
            </a:extLst>
          </p:cNvPr>
          <p:cNvSpPr/>
          <p:nvPr/>
        </p:nvSpPr>
        <p:spPr>
          <a:xfrm rot="16200000">
            <a:off x="-522948" y="2057626"/>
            <a:ext cx="2364854" cy="449199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ACB52C1-6306-2D8D-3BD0-1E1E74C5E8A5}"/>
              </a:ext>
            </a:extLst>
          </p:cNvPr>
          <p:cNvSpPr txBox="1"/>
          <p:nvPr/>
        </p:nvSpPr>
        <p:spPr>
          <a:xfrm>
            <a:off x="968613" y="1062165"/>
            <a:ext cx="9514952" cy="457048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0" rtlCol="0" anchor="t">
            <a:spAutoFit/>
          </a:bodyPr>
          <a:lstStyle/>
          <a:p>
            <a:pPr marL="171450" marR="0" lvl="0" indent="-17145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sv-SE" sz="12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171450" marR="0" lvl="0" indent="-17145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sv-SE" sz="12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171450" marR="0" lvl="0" indent="-17145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sv-SE" sz="12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171450" marR="0" lvl="0" indent="-17145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sv-SE" sz="12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171450" marR="0" lvl="0" indent="-17145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sv-SE" sz="12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171450" marR="0" lvl="0" indent="-17145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sv-SE" sz="12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171450" marR="0" lvl="0" indent="-17145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sv-SE" sz="12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171450" marR="0" lvl="0" indent="-17145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sv-SE" sz="12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171450" marR="0" lvl="0" indent="-17145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sv-SE" sz="12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171450" marR="0" lvl="0" indent="-17145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sv-SE" sz="12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171450" marR="0" lvl="0" indent="-17145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sv-SE" sz="12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171450" marR="0" lvl="0" indent="-17145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sv-SE" sz="12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171450" marR="0" lvl="0" indent="-17145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sv-SE" sz="12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171450" marR="0" lvl="0" indent="-17145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sv-SE" sz="12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171450" marR="0" lvl="0" indent="-17145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sv-SE" sz="12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171450" marR="0" lvl="0" indent="-17145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sv-SE" sz="12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171450" marR="0" lvl="0" indent="-17145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sv-SE" sz="12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171450" marR="0" lvl="0" indent="-17145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sv-SE" sz="12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171450" marR="0" lvl="0" indent="-17145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sv-SE" sz="12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171450" marR="0" lvl="0" indent="-17145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sv-SE" sz="12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171450" marR="0" lvl="0" indent="-17145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sv-SE" sz="12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171450" marR="0" lvl="0" indent="-17145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sv-SE" sz="12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WP7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K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nowledge Integration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&amp; Component Validation</a:t>
            </a:r>
          </a:p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- </a:t>
            </a:r>
            <a:r>
              <a:rPr kumimoji="0" lang="sv-SE" sz="12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Gas </a:t>
            </a:r>
            <a:r>
              <a:rPr kumimoji="0" lang="sv-SE" sz="12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turbine</a:t>
            </a:r>
            <a:r>
              <a:rPr kumimoji="0" lang="sv-SE" sz="12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sv-SE" sz="12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nozzle</a:t>
            </a:r>
            <a:r>
              <a:rPr kumimoji="0" lang="sv-SE" sz="12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and </a:t>
            </a:r>
            <a:r>
              <a:rPr kumimoji="0" lang="sv-SE" sz="12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Compressor</a:t>
            </a:r>
            <a:r>
              <a:rPr kumimoji="0" lang="sv-SE" sz="12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sv-SE" sz="12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rotating</a:t>
            </a:r>
            <a:r>
              <a:rPr kumimoji="0" lang="sv-SE" sz="12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part </a:t>
            </a:r>
            <a:r>
              <a:rPr kumimoji="0" lang="sv-SE" sz="12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TO4</a:t>
            </a:r>
            <a:endParaRPr kumimoji="0" lang="en-US" sz="12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EAFD8165-4BC4-F828-55A0-8CBC0FEC0C8F}"/>
              </a:ext>
            </a:extLst>
          </p:cNvPr>
          <p:cNvSpPr/>
          <p:nvPr/>
        </p:nvSpPr>
        <p:spPr>
          <a:xfrm>
            <a:off x="5788404" y="5286138"/>
            <a:ext cx="4601842" cy="322033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3FE383B-79E2-1042-F65A-773E4CDC8871}"/>
              </a:ext>
            </a:extLst>
          </p:cNvPr>
          <p:cNvSpPr txBox="1"/>
          <p:nvPr/>
        </p:nvSpPr>
        <p:spPr>
          <a:xfrm>
            <a:off x="968613" y="5717564"/>
            <a:ext cx="9514952" cy="58477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WP8</a:t>
            </a:r>
            <a:r>
              <a:rPr kumimoji="0" lang="sv-SE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Life Cycle &amp; Cost Analysis</a:t>
            </a:r>
          </a:p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NTO1-2</a:t>
            </a:r>
            <a:endParaRPr kumimoji="0" lang="en-US" sz="1400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927D87D7-7D6E-4F07-9CA6-36C6F479B6F1}"/>
              </a:ext>
            </a:extLst>
          </p:cNvPr>
          <p:cNvSpPr/>
          <p:nvPr/>
        </p:nvSpPr>
        <p:spPr>
          <a:xfrm>
            <a:off x="4928531" y="5747428"/>
            <a:ext cx="5463572" cy="289912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1E0F6F2C-D422-F845-0D9B-CBA27BA8B391}"/>
              </a:ext>
            </a:extLst>
          </p:cNvPr>
          <p:cNvSpPr/>
          <p:nvPr/>
        </p:nvSpPr>
        <p:spPr>
          <a:xfrm>
            <a:off x="1052204" y="1166069"/>
            <a:ext cx="3026254" cy="3822168"/>
          </a:xfrm>
          <a:prstGeom prst="roundRect">
            <a:avLst>
              <a:gd name="adj" fmla="val 3472"/>
            </a:avLst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198FE20C-2E58-9973-9FFF-E9C49F045685}"/>
              </a:ext>
            </a:extLst>
          </p:cNvPr>
          <p:cNvSpPr/>
          <p:nvPr/>
        </p:nvSpPr>
        <p:spPr>
          <a:xfrm>
            <a:off x="4176679" y="1166069"/>
            <a:ext cx="3098820" cy="3817245"/>
          </a:xfrm>
          <a:prstGeom prst="roundRect">
            <a:avLst>
              <a:gd name="adj" fmla="val 3681"/>
            </a:avLst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43237FD-E006-D28C-7C0F-934524B50D87}"/>
              </a:ext>
            </a:extLst>
          </p:cNvPr>
          <p:cNvSpPr/>
          <p:nvPr/>
        </p:nvSpPr>
        <p:spPr>
          <a:xfrm>
            <a:off x="7373718" y="1160893"/>
            <a:ext cx="3018385" cy="3822168"/>
          </a:xfrm>
          <a:prstGeom prst="roundRect">
            <a:avLst>
              <a:gd name="adj" fmla="val 4481"/>
            </a:avLst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A8CD095-B5F6-31EC-4ACA-CC5CEB1F0CA5}"/>
              </a:ext>
            </a:extLst>
          </p:cNvPr>
          <p:cNvSpPr txBox="1"/>
          <p:nvPr/>
        </p:nvSpPr>
        <p:spPr>
          <a:xfrm>
            <a:off x="1872685" y="1178189"/>
            <a:ext cx="14414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PROCESS</a:t>
            </a: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D97FB4C-FC18-E814-AAAA-882FE9D1285C}"/>
              </a:ext>
            </a:extLst>
          </p:cNvPr>
          <p:cNvSpPr txBox="1"/>
          <p:nvPr/>
        </p:nvSpPr>
        <p:spPr>
          <a:xfrm>
            <a:off x="4878978" y="1178189"/>
            <a:ext cx="17716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STRUCTURE</a:t>
            </a: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2F44A01-77F8-831B-F0A3-80DDF10841C7}"/>
              </a:ext>
            </a:extLst>
          </p:cNvPr>
          <p:cNvSpPr txBox="1"/>
          <p:nvPr/>
        </p:nvSpPr>
        <p:spPr>
          <a:xfrm>
            <a:off x="8010729" y="1178189"/>
            <a:ext cx="18405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PROPERTIES</a:t>
            </a: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BCA709E-3ADF-C127-00E0-7C75FF25AD85}"/>
              </a:ext>
            </a:extLst>
          </p:cNvPr>
          <p:cNvSpPr txBox="1"/>
          <p:nvPr/>
        </p:nvSpPr>
        <p:spPr>
          <a:xfrm>
            <a:off x="1097849" y="1520206"/>
            <a:ext cx="2937210" cy="153888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Materials</a:t>
            </a: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: </a:t>
            </a:r>
            <a:r>
              <a:rPr kumimoji="0" lang="sv-SE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1.4404, 1.4420, 1.4435, 17-4PH</a:t>
            </a:r>
          </a:p>
          <a:p>
            <a:pPr marL="227965" marR="0" lvl="0" indent="-227965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Conventional</a:t>
            </a: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sv-SE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steelmaking</a:t>
            </a: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227965" marR="0" lvl="0" indent="-227965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AM </a:t>
            </a:r>
            <a:r>
              <a:rPr kumimoji="0" lang="sv-SE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WAAM /  PBF-LB </a:t>
            </a:r>
            <a:endParaRPr kumimoji="0" lang="sv-SE" sz="105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27965" marR="0" lvl="0" indent="-227965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Post-</a:t>
            </a:r>
            <a:r>
              <a:rPr kumimoji="0" lang="sv-SE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printing</a:t>
            </a:r>
            <a:r>
              <a:rPr kumimoji="0" lang="sv-SE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sv-SE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processes</a:t>
            </a:r>
            <a:r>
              <a:rPr kumimoji="0" lang="sv-SE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endParaRPr kumimoji="0" lang="sv-SE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685165" marR="0" lvl="1" indent="-227965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HIP, Heat </a:t>
            </a:r>
            <a:r>
              <a:rPr kumimoji="0" lang="sv-SE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treatment</a:t>
            </a:r>
            <a:r>
              <a:rPr kumimoji="0" lang="sv-SE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endParaRPr kumimoji="0" lang="sv-SE" sz="10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685165" marR="0" lvl="1" indent="-227965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Hirtisation</a:t>
            </a:r>
            <a:r>
              <a:rPr kumimoji="0" lang="sv-SE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</a:t>
            </a:r>
            <a:r>
              <a:rPr kumimoji="0" lang="sv-SE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Machining</a:t>
            </a:r>
            <a:endParaRPr kumimoji="0" lang="sv-SE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highlight>
                <a:srgbClr val="FFFF00"/>
              </a:highlight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TO1, TO2</a:t>
            </a: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highlight>
                <a:srgbClr val="FFFF00"/>
              </a:highlight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6114D8D-2D26-BBF3-6F4A-42C0FF5B6574}"/>
              </a:ext>
            </a:extLst>
          </p:cNvPr>
          <p:cNvSpPr txBox="1"/>
          <p:nvPr/>
        </p:nvSpPr>
        <p:spPr>
          <a:xfrm>
            <a:off x="4351956" y="1567705"/>
            <a:ext cx="3018384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594" marR="0" lvl="0" indent="-228594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Microstructure</a:t>
            </a:r>
            <a:r>
              <a:rPr kumimoji="0" lang="sv-SE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- </a:t>
            </a:r>
            <a:r>
              <a:rPr kumimoji="0" lang="sv-SE" sz="11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effect</a:t>
            </a:r>
            <a:r>
              <a:rPr kumimoji="0" lang="sv-SE" sz="11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sv-SE" sz="11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of</a:t>
            </a:r>
            <a:r>
              <a:rPr kumimoji="0" lang="sv-SE" sz="11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sv-SE" sz="11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composition</a:t>
            </a:r>
            <a:r>
              <a:rPr kumimoji="0" lang="sv-SE" sz="11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grain </a:t>
            </a:r>
            <a:r>
              <a:rPr kumimoji="0" lang="sv-SE" sz="11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size</a:t>
            </a:r>
            <a:r>
              <a:rPr kumimoji="0" lang="sv-SE" sz="11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</a:t>
            </a:r>
            <a:r>
              <a:rPr kumimoji="0" lang="sv-SE" sz="11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phases</a:t>
            </a:r>
            <a:endParaRPr kumimoji="0" lang="sv-SE" sz="12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28594" marR="0" lvl="0" indent="-228594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Porosity</a:t>
            </a: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sv-SE" sz="12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- </a:t>
            </a:r>
            <a:r>
              <a:rPr kumimoji="0" lang="sv-SE" sz="11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effect</a:t>
            </a:r>
            <a:r>
              <a:rPr kumimoji="0" lang="sv-SE" sz="11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sv-SE" sz="11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of</a:t>
            </a:r>
            <a:r>
              <a:rPr kumimoji="0" lang="sv-SE" sz="11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HIP on WAAM</a:t>
            </a:r>
            <a:endParaRPr kumimoji="0" lang="sv-SE" sz="12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228594" marR="0" lvl="0" indent="-228594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Surface</a:t>
            </a: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sv-SE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state</a:t>
            </a: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</a:p>
          <a:p>
            <a:pPr marL="685794" marR="0" lvl="1" indent="-228594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1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Roughness</a:t>
            </a:r>
            <a:endParaRPr kumimoji="0" lang="sv-SE" sz="11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685794" marR="0" lvl="1" indent="-228594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1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Oxide</a:t>
            </a:r>
            <a:r>
              <a:rPr kumimoji="0" lang="sv-SE" sz="11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sv-SE" sz="11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morphology</a:t>
            </a:r>
            <a:endParaRPr kumimoji="0" lang="sv-SE" sz="11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highlight>
                <a:srgbClr val="FFFF00"/>
              </a:highlight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TO5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3BC8146-DC3B-54B0-FBED-B93BF9213919}"/>
              </a:ext>
            </a:extLst>
          </p:cNvPr>
          <p:cNvSpPr txBox="1"/>
          <p:nvPr/>
        </p:nvSpPr>
        <p:spPr>
          <a:xfrm>
            <a:off x="7411706" y="1501664"/>
            <a:ext cx="303861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594" marR="0" lvl="0" indent="-228594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Hydrogen Microstructure - Surface</a:t>
            </a:r>
            <a:r>
              <a:rPr kumimoji="0" lang="sv-SE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</a:p>
          <a:p>
            <a:pPr marL="685794" marR="0" lvl="1" indent="-228594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1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Hydrogen uptake</a:t>
            </a:r>
          </a:p>
          <a:p>
            <a:pPr marL="685794" marR="0" lvl="1" indent="-228594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1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Permeation studies</a:t>
            </a:r>
          </a:p>
          <a:p>
            <a:pPr marL="228594" marR="0" lvl="0" indent="-228594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Mechanical integrity in H</a:t>
            </a:r>
            <a:r>
              <a:rPr kumimoji="0" lang="sv-SE" sz="1200" b="1" i="0" u="none" strike="noStrike" kern="1200" cap="none" spc="0" normalizeH="0" baseline="-25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</a:t>
            </a:r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685794" marR="0" lvl="1" indent="-228594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1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Fracture toughness</a:t>
            </a:r>
          </a:p>
          <a:p>
            <a:pPr marL="685794" marR="0" lvl="1" indent="-228594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1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Fatigue properties</a:t>
            </a:r>
          </a:p>
          <a:p>
            <a:pPr marL="685794" marR="0" lvl="1" indent="-228594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11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Tensile properties </a:t>
            </a:r>
          </a:p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highlight>
                <a:srgbClr val="FFFF00"/>
              </a:highlight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TO3</a:t>
            </a:r>
          </a:p>
          <a:p>
            <a:pPr marL="685794" marR="0" lvl="1" indent="-228594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sv-SE" sz="1200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F25426E-7AE8-40BF-C6C1-CF289EF2730A}"/>
              </a:ext>
            </a:extLst>
          </p:cNvPr>
          <p:cNvSpPr txBox="1"/>
          <p:nvPr/>
        </p:nvSpPr>
        <p:spPr>
          <a:xfrm>
            <a:off x="1112425" y="3283854"/>
            <a:ext cx="2939218" cy="73866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WP2 </a:t>
            </a:r>
            <a:r>
              <a:rPr kumimoji="0" lang="sv-SE" sz="14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Feedstock</a:t>
            </a:r>
            <a:r>
              <a:rPr kumimoji="0" lang="sv-SE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and 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AM</a:t>
            </a:r>
          </a:p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endParaRPr kumimoji="0" lang="en-US" sz="1200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81F6B8B-DB76-A143-1DBC-63B8CEDD6D60}"/>
              </a:ext>
            </a:extLst>
          </p:cNvPr>
          <p:cNvSpPr txBox="1"/>
          <p:nvPr/>
        </p:nvSpPr>
        <p:spPr>
          <a:xfrm>
            <a:off x="1117896" y="4089763"/>
            <a:ext cx="2920856" cy="76944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WP3 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Post-Printing Processes </a:t>
            </a:r>
          </a:p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1" u="sng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C591F9A-7474-72E3-4D14-FA600A8B425E}"/>
              </a:ext>
            </a:extLst>
          </p:cNvPr>
          <p:cNvSpPr txBox="1"/>
          <p:nvPr/>
        </p:nvSpPr>
        <p:spPr>
          <a:xfrm>
            <a:off x="4218581" y="3568996"/>
            <a:ext cx="3018384" cy="84638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WP4 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Surface &amp; Microstructure Characterisation </a:t>
            </a:r>
          </a:p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2C36A87-93AB-1953-D326-2598A67A1E06}"/>
              </a:ext>
            </a:extLst>
          </p:cNvPr>
          <p:cNvSpPr txBox="1"/>
          <p:nvPr/>
        </p:nvSpPr>
        <p:spPr>
          <a:xfrm>
            <a:off x="7424879" y="3263980"/>
            <a:ext cx="2919432" cy="73866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WP5</a:t>
            </a:r>
            <a:r>
              <a:rPr kumimoji="0" lang="sv-SE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sv-SE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Hydrogen microstructure-surface interactions</a:t>
            </a:r>
          </a:p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8F37B20-4D59-EB13-61A9-F7503ACC6F11}"/>
              </a:ext>
            </a:extLst>
          </p:cNvPr>
          <p:cNvSpPr txBox="1"/>
          <p:nvPr/>
        </p:nvSpPr>
        <p:spPr>
          <a:xfrm>
            <a:off x="7424879" y="4067303"/>
            <a:ext cx="2919432" cy="76944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WP6</a:t>
            </a:r>
            <a:r>
              <a:rPr kumimoji="0" lang="sv-SE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sv-SE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Mechanical</a:t>
            </a:r>
            <a:r>
              <a:rPr kumimoji="0" lang="sv-SE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sv-SE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integrity</a:t>
            </a:r>
            <a:r>
              <a:rPr kumimoji="0" lang="sv-SE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in H</a:t>
            </a:r>
            <a:r>
              <a:rPr kumimoji="0" lang="sv-SE" sz="14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</a:t>
            </a:r>
            <a:r>
              <a:rPr kumimoji="0" lang="sv-SE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service </a:t>
            </a:r>
            <a:r>
              <a:rPr kumimoji="0" lang="sv-SE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conditions</a:t>
            </a:r>
            <a:endParaRPr kumimoji="0" lang="sv-SE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7" name="Picture 6" descr="Outokumpu Stainless AB - SBI - Stålbyggnadsinstitutet">
            <a:extLst>
              <a:ext uri="{FF2B5EF4-FFF2-40B4-BE49-F238E27FC236}">
                <a16:creationId xmlns:a16="http://schemas.microsoft.com/office/drawing/2014/main" id="{D18F19E3-9CF6-A375-C28C-99D07833DA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0711" y="3639348"/>
            <a:ext cx="961687" cy="346511"/>
          </a:xfrm>
          <a:prstGeom prst="rect">
            <a:avLst/>
          </a:prstGeom>
          <a:noFill/>
          <a:ln w="19050"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RISE | Glava Energy Center">
            <a:extLst>
              <a:ext uri="{FF2B5EF4-FFF2-40B4-BE49-F238E27FC236}">
                <a16:creationId xmlns:a16="http://schemas.microsoft.com/office/drawing/2014/main" id="{0C350863-CFA3-07DE-0A74-2BD944EC39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7408" y="4442555"/>
            <a:ext cx="488217" cy="366163"/>
          </a:xfrm>
          <a:prstGeom prst="rect">
            <a:avLst/>
          </a:prstGeom>
          <a:noFill/>
          <a:ln w="19050"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2" descr="Ugitech — A3M, Alliance of Ores, Minerals and Metals">
            <a:extLst>
              <a:ext uri="{FF2B5EF4-FFF2-40B4-BE49-F238E27FC236}">
                <a16:creationId xmlns:a16="http://schemas.microsoft.com/office/drawing/2014/main" id="{25E9CCBD-8ADF-AC76-C459-4039E0427B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9712" y="3958219"/>
            <a:ext cx="691071" cy="401949"/>
          </a:xfrm>
          <a:prstGeom prst="rect">
            <a:avLst/>
          </a:prstGeom>
          <a:noFill/>
          <a:ln w="19050"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6" descr="Research for a sustainable future | Swerim">
            <a:extLst>
              <a:ext uri="{FF2B5EF4-FFF2-40B4-BE49-F238E27FC236}">
                <a16:creationId xmlns:a16="http://schemas.microsoft.com/office/drawing/2014/main" id="{3003EB74-ED0E-E902-5B14-1BB8562A43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8706" y="3728548"/>
            <a:ext cx="1116035" cy="222761"/>
          </a:xfrm>
          <a:prstGeom prst="rect">
            <a:avLst/>
          </a:prstGeom>
          <a:noFill/>
          <a:ln w="19050"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4" descr="Institut de la Corrosion | Axel'One">
            <a:extLst>
              <a:ext uri="{FF2B5EF4-FFF2-40B4-BE49-F238E27FC236}">
                <a16:creationId xmlns:a16="http://schemas.microsoft.com/office/drawing/2014/main" id="{19854836-65C3-E8DD-FF45-D2F3D0048A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1632" y="4654437"/>
            <a:ext cx="1183109" cy="138029"/>
          </a:xfrm>
          <a:prstGeom prst="rect">
            <a:avLst/>
          </a:prstGeom>
          <a:noFill/>
          <a:ln w="19050"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8" descr="The New Baker Hughes Goes From Blue To Green">
            <a:extLst>
              <a:ext uri="{FF2B5EF4-FFF2-40B4-BE49-F238E27FC236}">
                <a16:creationId xmlns:a16="http://schemas.microsoft.com/office/drawing/2014/main" id="{CC2FD019-EF03-5E40-52A2-9823723005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6453" y="5261662"/>
            <a:ext cx="605371" cy="331833"/>
          </a:xfrm>
          <a:prstGeom prst="rect">
            <a:avLst/>
          </a:prstGeom>
          <a:noFill/>
          <a:ln w="19050"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4" descr="RISE | Glava Energy Center">
            <a:extLst>
              <a:ext uri="{FF2B5EF4-FFF2-40B4-BE49-F238E27FC236}">
                <a16:creationId xmlns:a16="http://schemas.microsoft.com/office/drawing/2014/main" id="{7D5C5F30-5D83-CB4C-DC23-36DF80609C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3778" y="5763082"/>
            <a:ext cx="353036" cy="264777"/>
          </a:xfrm>
          <a:prstGeom prst="rect">
            <a:avLst/>
          </a:prstGeom>
          <a:noFill/>
          <a:ln w="19050"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16" descr="Research for a sustainable future | Swerim">
            <a:extLst>
              <a:ext uri="{FF2B5EF4-FFF2-40B4-BE49-F238E27FC236}">
                <a16:creationId xmlns:a16="http://schemas.microsoft.com/office/drawing/2014/main" id="{AC9CD6AF-FB47-0DBA-DC3E-D58C14685C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125" y="1532551"/>
            <a:ext cx="1081339" cy="215836"/>
          </a:xfrm>
          <a:prstGeom prst="rect">
            <a:avLst/>
          </a:prstGeom>
          <a:noFill/>
          <a:ln w="19050"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12" descr="Ugitech — A3M, Alliance of Ores, Minerals and Metals">
            <a:extLst>
              <a:ext uri="{FF2B5EF4-FFF2-40B4-BE49-F238E27FC236}">
                <a16:creationId xmlns:a16="http://schemas.microsoft.com/office/drawing/2014/main" id="{792B2A76-1D93-429C-9D82-E9AAF65346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2375" y="5772900"/>
            <a:ext cx="443432" cy="257914"/>
          </a:xfrm>
          <a:prstGeom prst="rect">
            <a:avLst/>
          </a:prstGeom>
          <a:noFill/>
          <a:ln w="1905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14" descr="Institut de la Corrosion | Axel'One">
            <a:extLst>
              <a:ext uri="{FF2B5EF4-FFF2-40B4-BE49-F238E27FC236}">
                <a16:creationId xmlns:a16="http://schemas.microsoft.com/office/drawing/2014/main" id="{9BB0B2BF-F016-FB26-6107-C8C8418265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2034" y="5831889"/>
            <a:ext cx="1292457" cy="150787"/>
          </a:xfrm>
          <a:prstGeom prst="rect">
            <a:avLst/>
          </a:prstGeom>
          <a:noFill/>
          <a:ln w="1905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8" descr="The New Baker Hughes Goes From Blue To Green">
            <a:extLst>
              <a:ext uri="{FF2B5EF4-FFF2-40B4-BE49-F238E27FC236}">
                <a16:creationId xmlns:a16="http://schemas.microsoft.com/office/drawing/2014/main" id="{778BC1DA-DA5E-4D6C-24E6-E7655D890F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1095" y="5764063"/>
            <a:ext cx="486642" cy="266752"/>
          </a:xfrm>
          <a:prstGeom prst="rect">
            <a:avLst/>
          </a:prstGeom>
          <a:noFill/>
          <a:ln w="1905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16" descr="Research for a sustainable future | Swerim">
            <a:extLst>
              <a:ext uri="{FF2B5EF4-FFF2-40B4-BE49-F238E27FC236}">
                <a16:creationId xmlns:a16="http://schemas.microsoft.com/office/drawing/2014/main" id="{C8C16E01-F361-710D-1F6B-2B81CA01C7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7727" y="5792872"/>
            <a:ext cx="1004727" cy="200545"/>
          </a:xfrm>
          <a:prstGeom prst="rect">
            <a:avLst/>
          </a:prstGeom>
          <a:noFill/>
          <a:ln w="1905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33" descr="Outokumpu Stainless AB - SBI - Stålbyggnadsinstitutet">
            <a:extLst>
              <a:ext uri="{FF2B5EF4-FFF2-40B4-BE49-F238E27FC236}">
                <a16:creationId xmlns:a16="http://schemas.microsoft.com/office/drawing/2014/main" id="{D2C653B1-E465-8BD1-83B6-85FBA807CC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9623" y="5753773"/>
            <a:ext cx="740330" cy="266752"/>
          </a:xfrm>
          <a:prstGeom prst="rect">
            <a:avLst/>
          </a:prstGeom>
          <a:noFill/>
          <a:ln w="1905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12" descr="Ugitech — A3M, Alliance of Ores, Minerals and Metals">
            <a:extLst>
              <a:ext uri="{FF2B5EF4-FFF2-40B4-BE49-F238E27FC236}">
                <a16:creationId xmlns:a16="http://schemas.microsoft.com/office/drawing/2014/main" id="{4B508524-05B1-47B1-7E72-FA249BD3A6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3411" y="5326052"/>
            <a:ext cx="434850" cy="252923"/>
          </a:xfrm>
          <a:prstGeom prst="rect">
            <a:avLst/>
          </a:prstGeom>
          <a:noFill/>
          <a:ln w="1905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14" descr="Institut de la Corrosion | Axel'One">
            <a:extLst>
              <a:ext uri="{FF2B5EF4-FFF2-40B4-BE49-F238E27FC236}">
                <a16:creationId xmlns:a16="http://schemas.microsoft.com/office/drawing/2014/main" id="{8EC7CE6E-DC22-1420-BB01-F6083C1375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1712" y="5372537"/>
            <a:ext cx="1198602" cy="139837"/>
          </a:xfrm>
          <a:prstGeom prst="rect">
            <a:avLst/>
          </a:prstGeom>
          <a:noFill/>
          <a:ln w="1905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16" descr="Research for a sustainable future | Swerim">
            <a:extLst>
              <a:ext uri="{FF2B5EF4-FFF2-40B4-BE49-F238E27FC236}">
                <a16:creationId xmlns:a16="http://schemas.microsoft.com/office/drawing/2014/main" id="{B2C65DD8-22D9-E5D0-62CD-C0E6C6C7EE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3976" y="5372284"/>
            <a:ext cx="836119" cy="166891"/>
          </a:xfrm>
          <a:prstGeom prst="rect">
            <a:avLst/>
          </a:prstGeom>
          <a:noFill/>
          <a:ln w="1905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39" descr="Outokumpu Stainless AB - SBI - Stålbyggnadsinstitutet">
            <a:extLst>
              <a:ext uri="{FF2B5EF4-FFF2-40B4-BE49-F238E27FC236}">
                <a16:creationId xmlns:a16="http://schemas.microsoft.com/office/drawing/2014/main" id="{3DAD0B83-CEB8-6110-D6A4-5280A764B2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2905" y="5306855"/>
            <a:ext cx="828352" cy="298468"/>
          </a:xfrm>
          <a:prstGeom prst="rect">
            <a:avLst/>
          </a:prstGeom>
          <a:noFill/>
          <a:ln w="1905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4" descr="RISE | Glava Energy Center">
            <a:extLst>
              <a:ext uri="{FF2B5EF4-FFF2-40B4-BE49-F238E27FC236}">
                <a16:creationId xmlns:a16="http://schemas.microsoft.com/office/drawing/2014/main" id="{718D4C37-FAB5-C52C-E09A-4F91E86E87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0179" y="3781669"/>
            <a:ext cx="295327" cy="221495"/>
          </a:xfrm>
          <a:prstGeom prst="rect">
            <a:avLst/>
          </a:prstGeom>
          <a:noFill/>
          <a:ln w="2857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12" descr="Ugitech — A3M, Alliance of Ores, Minerals and Metals">
            <a:extLst>
              <a:ext uri="{FF2B5EF4-FFF2-40B4-BE49-F238E27FC236}">
                <a16:creationId xmlns:a16="http://schemas.microsoft.com/office/drawing/2014/main" id="{07168591-698C-C6F7-2017-43FF6EE43C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5645" y="3738656"/>
            <a:ext cx="404170" cy="235079"/>
          </a:xfrm>
          <a:prstGeom prst="rect">
            <a:avLst/>
          </a:prstGeom>
          <a:noFill/>
          <a:ln w="1905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16" descr="Research for a sustainable future | Swerim">
            <a:extLst>
              <a:ext uri="{FF2B5EF4-FFF2-40B4-BE49-F238E27FC236}">
                <a16:creationId xmlns:a16="http://schemas.microsoft.com/office/drawing/2014/main" id="{8BCBBC15-674F-CFB3-03B1-EA1048E804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9513" y="3827872"/>
            <a:ext cx="823227" cy="164317"/>
          </a:xfrm>
          <a:prstGeom prst="rect">
            <a:avLst/>
          </a:prstGeom>
          <a:noFill/>
          <a:ln w="1905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12" descr="Ugitech — A3M, Alliance of Ores, Minerals and Metals">
            <a:extLst>
              <a:ext uri="{FF2B5EF4-FFF2-40B4-BE49-F238E27FC236}">
                <a16:creationId xmlns:a16="http://schemas.microsoft.com/office/drawing/2014/main" id="{D7A71E87-4B00-5997-7920-7CBCF76690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4419" y="4472884"/>
            <a:ext cx="485430" cy="282342"/>
          </a:xfrm>
          <a:prstGeom prst="rect">
            <a:avLst/>
          </a:prstGeom>
          <a:noFill/>
          <a:ln w="1905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14" descr="Institut de la Corrosion | Axel'One">
            <a:extLst>
              <a:ext uri="{FF2B5EF4-FFF2-40B4-BE49-F238E27FC236}">
                <a16:creationId xmlns:a16="http://schemas.microsoft.com/office/drawing/2014/main" id="{76BD8766-0A82-4439-8EC0-3BFBBB83F6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5070" y="4686435"/>
            <a:ext cx="1156977" cy="134981"/>
          </a:xfrm>
          <a:prstGeom prst="rect">
            <a:avLst/>
          </a:prstGeom>
          <a:noFill/>
          <a:ln w="1905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16" descr="Research for a sustainable future | Swerim">
            <a:extLst>
              <a:ext uri="{FF2B5EF4-FFF2-40B4-BE49-F238E27FC236}">
                <a16:creationId xmlns:a16="http://schemas.microsoft.com/office/drawing/2014/main" id="{CFAFF494-7041-A5B4-400E-EB9792324C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5645" y="4461320"/>
            <a:ext cx="823227" cy="164317"/>
          </a:xfrm>
          <a:prstGeom prst="rect">
            <a:avLst/>
          </a:prstGeom>
          <a:noFill/>
          <a:ln w="1905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16" descr="Research for a sustainable future | Swerim">
            <a:extLst>
              <a:ext uri="{FF2B5EF4-FFF2-40B4-BE49-F238E27FC236}">
                <a16:creationId xmlns:a16="http://schemas.microsoft.com/office/drawing/2014/main" id="{FBBEC292-5D15-5E87-FA9D-FD58433990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6946" y="4157795"/>
            <a:ext cx="823227" cy="164317"/>
          </a:xfrm>
          <a:prstGeom prst="rect">
            <a:avLst/>
          </a:prstGeom>
          <a:noFill/>
          <a:ln w="1905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8" descr="The New Baker Hughes Goes From Blue To Green">
            <a:extLst>
              <a:ext uri="{FF2B5EF4-FFF2-40B4-BE49-F238E27FC236}">
                <a16:creationId xmlns:a16="http://schemas.microsoft.com/office/drawing/2014/main" id="{B038793E-1D00-E238-AD88-6C2A3EF049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3161" y="4098782"/>
            <a:ext cx="515084" cy="282342"/>
          </a:xfrm>
          <a:prstGeom prst="rect">
            <a:avLst/>
          </a:prstGeom>
          <a:noFill/>
          <a:ln w="1905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14" descr="Institut de la Corrosion | Axel'One">
            <a:extLst>
              <a:ext uri="{FF2B5EF4-FFF2-40B4-BE49-F238E27FC236}">
                <a16:creationId xmlns:a16="http://schemas.microsoft.com/office/drawing/2014/main" id="{3B212C03-770A-C53C-BF0A-BD6F709754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4577" y="3831128"/>
            <a:ext cx="1178115" cy="137447"/>
          </a:xfrm>
          <a:prstGeom prst="rect">
            <a:avLst/>
          </a:prstGeom>
          <a:noFill/>
          <a:ln w="1905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16" descr="Research for a sustainable future | Swerim">
            <a:extLst>
              <a:ext uri="{FF2B5EF4-FFF2-40B4-BE49-F238E27FC236}">
                <a16:creationId xmlns:a16="http://schemas.microsoft.com/office/drawing/2014/main" id="{DCC5FD66-C7BC-51EA-D69D-6E751C0431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4577" y="4625637"/>
            <a:ext cx="823227" cy="164317"/>
          </a:xfrm>
          <a:prstGeom prst="rect">
            <a:avLst/>
          </a:prstGeom>
          <a:noFill/>
          <a:ln w="1905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14" descr="Institut de la Corrosion | Axel'One">
            <a:extLst>
              <a:ext uri="{FF2B5EF4-FFF2-40B4-BE49-F238E27FC236}">
                <a16:creationId xmlns:a16="http://schemas.microsoft.com/office/drawing/2014/main" id="{B36AB4A5-5B9C-D621-3FD9-1489EE9E04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09205" y="1639535"/>
            <a:ext cx="1151082" cy="134293"/>
          </a:xfrm>
          <a:prstGeom prst="rect">
            <a:avLst/>
          </a:prstGeom>
          <a:noFill/>
          <a:ln w="1905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54" descr="Outokumpu Stainless AB - SBI - Stålbyggnadsinstitutet">
            <a:extLst>
              <a:ext uri="{FF2B5EF4-FFF2-40B4-BE49-F238E27FC236}">
                <a16:creationId xmlns:a16="http://schemas.microsoft.com/office/drawing/2014/main" id="{0651E34F-7537-366B-8844-AFEDDBCCB0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475290" y="2936957"/>
            <a:ext cx="590835" cy="212887"/>
          </a:xfrm>
          <a:prstGeom prst="rect">
            <a:avLst/>
          </a:prstGeom>
          <a:noFill/>
          <a:ln w="1905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8" descr="The New Baker Hughes Goes From Blue To Green">
            <a:extLst>
              <a:ext uri="{FF2B5EF4-FFF2-40B4-BE49-F238E27FC236}">
                <a16:creationId xmlns:a16="http://schemas.microsoft.com/office/drawing/2014/main" id="{A276C643-C480-F731-AEEE-AFB132D964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352592" y="2847484"/>
            <a:ext cx="440420" cy="241415"/>
          </a:xfrm>
          <a:prstGeom prst="rect">
            <a:avLst/>
          </a:prstGeom>
          <a:noFill/>
          <a:ln w="1905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12" descr="Ugitech — A3M, Alliance of Ores, Minerals and Metals">
            <a:extLst>
              <a:ext uri="{FF2B5EF4-FFF2-40B4-BE49-F238E27FC236}">
                <a16:creationId xmlns:a16="http://schemas.microsoft.com/office/drawing/2014/main" id="{476788E9-7C41-6350-4CC4-77E176F41F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26942" y="2368903"/>
            <a:ext cx="434415" cy="252670"/>
          </a:xfrm>
          <a:prstGeom prst="rect">
            <a:avLst/>
          </a:prstGeom>
          <a:noFill/>
          <a:ln w="1905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4" descr="RISE | Glava Energy Center">
            <a:extLst>
              <a:ext uri="{FF2B5EF4-FFF2-40B4-BE49-F238E27FC236}">
                <a16:creationId xmlns:a16="http://schemas.microsoft.com/office/drawing/2014/main" id="{9133B3A4-76CB-AACF-BBD3-DC407FC05C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002" y="5341839"/>
            <a:ext cx="295131" cy="221348"/>
          </a:xfrm>
          <a:prstGeom prst="rect">
            <a:avLst/>
          </a:prstGeom>
          <a:noFill/>
          <a:ln w="2857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4" descr="RISE | Glava Energy Center">
            <a:extLst>
              <a:ext uri="{FF2B5EF4-FFF2-40B4-BE49-F238E27FC236}">
                <a16:creationId xmlns:a16="http://schemas.microsoft.com/office/drawing/2014/main" id="{20E419A1-665E-1EBD-1941-1D5EBCA9EC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434777" y="2279956"/>
            <a:ext cx="299705" cy="224779"/>
          </a:xfrm>
          <a:prstGeom prst="rect">
            <a:avLst/>
          </a:prstGeom>
          <a:noFill/>
          <a:ln w="2857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8" descr="The New Baker Hughes Goes From Blue To Green">
            <a:extLst>
              <a:ext uri="{FF2B5EF4-FFF2-40B4-BE49-F238E27FC236}">
                <a16:creationId xmlns:a16="http://schemas.microsoft.com/office/drawing/2014/main" id="{E1A33170-D5A5-B057-150E-DC24B27980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6494" y="3553328"/>
            <a:ext cx="486642" cy="266752"/>
          </a:xfrm>
          <a:prstGeom prst="rect">
            <a:avLst/>
          </a:prstGeom>
          <a:noFill/>
          <a:ln w="1905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8" descr="The New Baker Hughes Goes From Blue To Green">
            <a:extLst>
              <a:ext uri="{FF2B5EF4-FFF2-40B4-BE49-F238E27FC236}">
                <a16:creationId xmlns:a16="http://schemas.microsoft.com/office/drawing/2014/main" id="{8E2F1926-C70D-5811-26ED-7F734C013C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0033" y="4366775"/>
            <a:ext cx="486642" cy="266752"/>
          </a:xfrm>
          <a:prstGeom prst="rect">
            <a:avLst/>
          </a:prstGeom>
          <a:noFill/>
          <a:ln w="1905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4538177"/>
      </p:ext>
    </p:extLst>
  </p:cSld>
  <p:clrMapOvr>
    <a:masterClrMapping/>
  </p:clrMapOvr>
</p:sld>
</file>

<file path=ppt/theme/theme1.xml><?xml version="1.0" encoding="utf-8"?>
<a:theme xmlns:a="http://schemas.openxmlformats.org/drawingml/2006/main" name="Swerim 5">
  <a:themeElements>
    <a:clrScheme name="SWERIM">
      <a:dk1>
        <a:srgbClr val="000000"/>
      </a:dk1>
      <a:lt1>
        <a:srgbClr val="FFFFFF"/>
      </a:lt1>
      <a:dk2>
        <a:srgbClr val="44546A"/>
      </a:dk2>
      <a:lt2>
        <a:srgbClr val="D6D2C6"/>
      </a:lt2>
      <a:accent1>
        <a:srgbClr val="005670"/>
      </a:accent1>
      <a:accent2>
        <a:srgbClr val="007096"/>
      </a:accent2>
      <a:accent3>
        <a:srgbClr val="FF671F"/>
      </a:accent3>
      <a:accent4>
        <a:srgbClr val="DA281C"/>
      </a:accent4>
      <a:accent5>
        <a:srgbClr val="4C8C2B"/>
      </a:accent5>
      <a:accent6>
        <a:srgbClr val="A39382"/>
      </a:accent6>
      <a:hlink>
        <a:srgbClr val="6AABCA"/>
      </a:hlink>
      <a:folHlink>
        <a:srgbClr val="9C435D"/>
      </a:folHlink>
    </a:clrScheme>
    <a:fontScheme name="Swerim AB - PPT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lank" id="{4E5342EF-4558-4F70-BE13-0317393DBF0C}" vid="{DAB901FC-E232-42DA-BA67-D557CD6652C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124</Words>
  <Application>Microsoft Office PowerPoint</Application>
  <PresentationFormat>Bredbild</PresentationFormat>
  <Paragraphs>62</Paragraphs>
  <Slides>1</Slides>
  <Notes>1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</vt:i4>
      </vt:variant>
    </vt:vector>
  </HeadingPairs>
  <TitlesOfParts>
    <vt:vector size="6" baseType="lpstr">
      <vt:lpstr>Aptos</vt:lpstr>
      <vt:lpstr>Arial</vt:lpstr>
      <vt:lpstr>Arial Black</vt:lpstr>
      <vt:lpstr>Wingdings</vt:lpstr>
      <vt:lpstr>Swerim 5</vt:lpstr>
      <vt:lpstr>PowerPoint-presentation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Nuria Fuertes</dc:creator>
  <cp:lastModifiedBy>Margaretha Sönnergaard</cp:lastModifiedBy>
  <cp:revision>3</cp:revision>
  <dcterms:created xsi:type="dcterms:W3CDTF">2026-06-05T11:47:34Z</dcterms:created>
  <dcterms:modified xsi:type="dcterms:W3CDTF">2026-06-08T08:11:14Z</dcterms:modified>
</cp:coreProperties>
</file>